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55" r:id="rId2"/>
  </p:sldMasterIdLst>
  <p:notesMasterIdLst>
    <p:notesMasterId r:id="rId14"/>
  </p:notesMasterIdLst>
  <p:sldIdLst>
    <p:sldId id="256" r:id="rId3"/>
    <p:sldId id="380" r:id="rId4"/>
    <p:sldId id="397" r:id="rId5"/>
    <p:sldId id="374" r:id="rId6"/>
    <p:sldId id="405" r:id="rId7"/>
    <p:sldId id="394" r:id="rId8"/>
    <p:sldId id="339" r:id="rId9"/>
    <p:sldId id="401" r:id="rId10"/>
    <p:sldId id="400" r:id="rId11"/>
    <p:sldId id="403" r:id="rId12"/>
    <p:sldId id="379" r:id="rId13"/>
  </p:sldIdLst>
  <p:sldSz cx="9144000" cy="6858000" type="screen4x3"/>
  <p:notesSz cx="6858000" cy="9144000"/>
  <p:defaultTextStyle>
    <a:defPPr>
      <a:defRPr lang="en-US"/>
    </a:defPPr>
    <a:lvl1pPr algn="l" defTabSz="409575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457200" algn="l" defTabSz="409575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914400" algn="l" defTabSz="409575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371600" algn="l" defTabSz="409575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828800" algn="l" defTabSz="409575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" v="651" dt="2019-12-19T15:30:17.9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93" autoAdjust="0"/>
    <p:restoredTop sz="85734" autoAdjust="0"/>
  </p:normalViewPr>
  <p:slideViewPr>
    <p:cSldViewPr>
      <p:cViewPr varScale="1">
        <p:scale>
          <a:sx n="73" d="100"/>
          <a:sy n="73" d="100"/>
        </p:scale>
        <p:origin x="115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alt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alt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alt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altLang="en-US" noProof="0">
                <a:sym typeface="Helvetica Neue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3787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kern="0" dirty="0"/>
              <a:t>Children in custody experience a lack of education provision and trauma-informed care, disruption through lost accommodation and interrupted education, and emotional distress and loss through separation from friends and family. </a:t>
            </a:r>
          </a:p>
          <a:p>
            <a:endParaRPr lang="en-GB" kern="0" dirty="0"/>
          </a:p>
          <a:p>
            <a:r>
              <a:rPr lang="en-GB" kern="0" dirty="0"/>
              <a:t>Children are kept segregated, left in their cells for the majority of the day, and subject to pain-inducing restraint and use of force. </a:t>
            </a:r>
          </a:p>
          <a:p>
            <a:endParaRPr lang="en-GB" kern="0" dirty="0"/>
          </a:p>
          <a:p>
            <a:r>
              <a:rPr lang="en-GB" kern="0" dirty="0"/>
              <a:t>These practices must cease immediately. </a:t>
            </a:r>
          </a:p>
          <a:p>
            <a:endParaRPr lang="en-GB" kern="0" dirty="0"/>
          </a:p>
          <a:p>
            <a:r>
              <a:rPr lang="en-GB" kern="0" dirty="0"/>
              <a:t>The deliberate infliction of pain on children breaches the European Convention on Human Rights and the UNCRC. </a:t>
            </a:r>
          </a:p>
          <a:p>
            <a:endParaRPr lang="en-GB" kern="0" dirty="0"/>
          </a:p>
          <a:p>
            <a:r>
              <a:rPr lang="en-GB" kern="0" dirty="0"/>
              <a:t>It is damaging to children, causes unnecessary harm, and is a fundamentally flawed model of how to resolve conflict and develop trusting relationships between staff and children.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58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DB96-6F58-47EA-9613-851523EC09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16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E4407-6D73-4082-9D49-72D5A523E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46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58738"/>
            <a:ext cx="2130425" cy="5846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58738"/>
            <a:ext cx="6243638" cy="5846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86EF1-5F31-46FA-8248-D1FB02C67B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444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6838" y="417591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B73A7-64E1-48FC-A8BD-3AEAFC658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47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4663E-150C-452B-8679-73CC94F6A7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389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FD8C3-7D75-4454-B643-1EDF10079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342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581" y="1621649"/>
            <a:ext cx="7358063" cy="2057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175" y="4067175"/>
            <a:ext cx="3602038" cy="113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4067175"/>
            <a:ext cx="3603625" cy="113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38E9B-7C8B-4C69-8667-64FD96D38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376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8DE9B-1411-4DD0-8D18-A40682F5C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574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E8A5A-AE10-47BB-8311-1E1A9BB300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676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21C40-48B0-4627-9BD2-774CBAFB7C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627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7551F-9CC9-4E6B-9604-21E711C130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41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B53B8-CC90-4B9E-86E3-1D1B5DB754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92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>
              <a:sym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EB7A0-3F27-4FBC-AC44-744E56C7BC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123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13D4E-8644-46B3-AE9C-F331D1703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10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913" y="1803400"/>
            <a:ext cx="1838325" cy="340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175" y="1803400"/>
            <a:ext cx="5367338" cy="340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0EFC6-D08D-4AA2-A9E8-E6A7246021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88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30D-06E2-4387-8435-8B235BC02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86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484313"/>
            <a:ext cx="4135438" cy="4421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313"/>
            <a:ext cx="4137025" cy="4421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50701-082F-48B2-87CA-4DA3CB79C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50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8375A-ED57-4959-947C-1B9BCA713F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66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A607C-BCCE-45DB-A21B-96EF54D2B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64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05231-64D0-406F-B265-49D8E5F24B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7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2A2BF-55B2-4B92-86F0-6A5FDDFAD8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77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>
              <a:sym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445D6-CF2F-488E-81DA-03B105FAF0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54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/>
          </p:cNvSpPr>
          <p:nvPr/>
        </p:nvSpPr>
        <p:spPr bwMode="auto">
          <a:xfrm>
            <a:off x="-9525" y="1149350"/>
            <a:ext cx="9163050" cy="4932363"/>
          </a:xfrm>
          <a:prstGeom prst="rect">
            <a:avLst/>
          </a:prstGeom>
          <a:solidFill>
            <a:srgbClr val="A2ACAB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718" tIns="35718" rIns="35718" bIns="35718" anchor="ctr"/>
          <a:lstStyle>
            <a:lvl1pPr eaLnBrk="0"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09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09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09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09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>
              <a:defRPr/>
            </a:pPr>
            <a:endParaRPr lang="en-US" altLang="en-US" sz="1600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/>
          </p:cNvSpPr>
          <p:nvPr>
            <p:ph type="title"/>
          </p:nvPr>
        </p:nvSpPr>
        <p:spPr bwMode="auto">
          <a:xfrm>
            <a:off x="371475" y="58738"/>
            <a:ext cx="85137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5718" tIns="35718" rIns="35718" bIns="3571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 bwMode="auto">
          <a:xfrm>
            <a:off x="358775" y="1484313"/>
            <a:ext cx="8424863" cy="442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5718" tIns="35718" rIns="35718" bIns="3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Arial" panose="020B0604020202020204" pitchFamily="34" charset="0"/>
              </a:rPr>
              <a:t>Fifth level</a:t>
            </a:r>
          </a:p>
        </p:txBody>
      </p:sp>
      <p:sp>
        <p:nvSpPr>
          <p:cNvPr id="2" name="Rectangle 6"/>
          <p:cNvSpPr>
            <a:spLocks noGrp="1"/>
          </p:cNvSpPr>
          <p:nvPr>
            <p:ph type="sldNum" sz="quarter" idx="2"/>
          </p:nvPr>
        </p:nvSpPr>
        <p:spPr bwMode="auto">
          <a:xfrm>
            <a:off x="4440238" y="6503988"/>
            <a:ext cx="25400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35718" tIns="35718" rIns="35718" bIns="35718" numCol="1" anchor="t" anchorCtr="0" compatLnSpc="1">
            <a:prstTxWarp prst="textNoShape">
              <a:avLst/>
            </a:prstTxWarp>
          </a:bodyPr>
          <a:lstStyle>
            <a:lvl1pPr algn="ctr" eaLnBrk="1">
              <a:defRPr sz="1200" smtClean="0"/>
            </a:lvl1pPr>
          </a:lstStyle>
          <a:p>
            <a:pPr>
              <a:defRPr/>
            </a:pPr>
            <a:fld id="{8EAD432D-E3BD-4B3C-AE45-1D8D7E08B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40957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defTabSz="40957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anose="020B0604020202020204" pitchFamily="34" charset="0"/>
        </a:defRPr>
      </a:lvl2pPr>
      <a:lvl3pPr algn="l" defTabSz="40957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anose="020B0604020202020204" pitchFamily="34" charset="0"/>
        </a:defRPr>
      </a:lvl3pPr>
      <a:lvl4pPr algn="l" defTabSz="40957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anose="020B0604020202020204" pitchFamily="34" charset="0"/>
        </a:defRPr>
      </a:lvl4pPr>
      <a:lvl5pPr algn="l" defTabSz="40957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anose="020B0604020202020204" pitchFamily="34" charset="0"/>
        </a:defRPr>
      </a:lvl5pPr>
      <a:lvl6pPr marL="457200" algn="l" defTabSz="409575" rtl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itchFamily="34" charset="0"/>
        </a:defRPr>
      </a:lvl6pPr>
      <a:lvl7pPr marL="914400" algn="l" defTabSz="409575" rtl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itchFamily="34" charset="0"/>
        </a:defRPr>
      </a:lvl7pPr>
      <a:lvl8pPr marL="1371600" algn="l" defTabSz="409575" rtl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itchFamily="34" charset="0"/>
        </a:defRPr>
      </a:lvl8pPr>
      <a:lvl9pPr marL="1828800" algn="l" defTabSz="409575" rtl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itchFamily="34" charset="0"/>
        </a:defRPr>
      </a:lvl9pPr>
    </p:titleStyle>
    <p:bodyStyle>
      <a:lvl1pPr marL="311150" indent="-311150" algn="l" defTabSz="409575" rtl="0" eaLnBrk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338138" indent="-338138" algn="l" defTabSz="409575" rtl="0" eaLnBrk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anose="020B0604020202020204" pitchFamily="34" charset="0"/>
        </a:defRPr>
      </a:lvl2pPr>
      <a:lvl3pPr marL="338138" indent="-338138" algn="l" defTabSz="409575" rtl="0" eaLnBrk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anose="020B0604020202020204" pitchFamily="34" charset="0"/>
        </a:defRPr>
      </a:lvl3pPr>
      <a:lvl4pPr marL="338138" indent="-338138" algn="l" defTabSz="409575" rtl="0" eaLnBrk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anose="020B0604020202020204" pitchFamily="34" charset="0"/>
        </a:defRPr>
      </a:lvl4pPr>
      <a:lvl5pPr marL="338138" indent="-338138" algn="l" defTabSz="409575" rtl="0" eaLnBrk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anose="020B0604020202020204" pitchFamily="34" charset="0"/>
        </a:defRPr>
      </a:lvl5pPr>
      <a:lvl6pPr marL="795338" indent="-338138" algn="l" defTabSz="409575" rtl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itchFamily="34" charset="0"/>
        </a:defRPr>
      </a:lvl6pPr>
      <a:lvl7pPr marL="1252538" indent="-338138" algn="l" defTabSz="409575" rtl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itchFamily="34" charset="0"/>
        </a:defRPr>
      </a:lvl7pPr>
      <a:lvl8pPr marL="1709738" indent="-338138" algn="l" defTabSz="409575" rtl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itchFamily="34" charset="0"/>
        </a:defRPr>
      </a:lvl8pPr>
      <a:lvl9pPr marL="2166938" indent="-338138" algn="l" defTabSz="409575" rtl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 descr="image2.png"/>
          <p:cNvSpPr>
            <a:spLocks/>
          </p:cNvSpPr>
          <p:nvPr/>
        </p:nvSpPr>
        <p:spPr bwMode="auto">
          <a:xfrm>
            <a:off x="1006379" y="3861048"/>
            <a:ext cx="7262813" cy="365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35718" tIns="35718" rIns="35718" bIns="35718" anchor="ctr"/>
          <a:lstStyle>
            <a:lvl1pPr eaLnBrk="0"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514600" indent="-228600" algn="ctr" defTabSz="409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971800" indent="-228600" algn="ctr" defTabSz="409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429000" indent="-228600" algn="ctr" defTabSz="409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886200" indent="-228600" algn="ctr" defTabSz="409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>
              <a:defRPr/>
            </a:pPr>
            <a:endParaRPr lang="en-US" altLang="en-US" sz="1600" dirty="0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/>
          </p:cNvSpPr>
          <p:nvPr>
            <p:ph type="title"/>
          </p:nvPr>
        </p:nvSpPr>
        <p:spPr bwMode="auto">
          <a:xfrm>
            <a:off x="905282" y="1512680"/>
            <a:ext cx="7358063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5718" tIns="35718" rIns="35718" bIns="3571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7172" name="Rectangle 3"/>
          <p:cNvSpPr>
            <a:spLocks noGrp="1"/>
          </p:cNvSpPr>
          <p:nvPr>
            <p:ph type="body" sz="quarter" idx="1"/>
          </p:nvPr>
        </p:nvSpPr>
        <p:spPr bwMode="auto">
          <a:xfrm>
            <a:off x="892175" y="4067175"/>
            <a:ext cx="7358063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5718" tIns="35718" rIns="35718" bIns="3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Arial" panose="020B0604020202020204" pitchFamily="34" charset="0"/>
              </a:rPr>
              <a:t>Fifth level</a:t>
            </a:r>
          </a:p>
        </p:txBody>
      </p:sp>
      <p:sp>
        <p:nvSpPr>
          <p:cNvPr id="2" name="Rectangle 7"/>
          <p:cNvSpPr>
            <a:spLocks noGrp="1"/>
          </p:cNvSpPr>
          <p:nvPr>
            <p:ph type="sldNum" sz="quarter" idx="2"/>
          </p:nvPr>
        </p:nvSpPr>
        <p:spPr bwMode="auto">
          <a:xfrm>
            <a:off x="4440238" y="6503988"/>
            <a:ext cx="25400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35718" tIns="35718" rIns="35718" bIns="35718" numCol="1" anchor="t" anchorCtr="0" compatLnSpc="1">
            <a:prstTxWarp prst="textNoShape">
              <a:avLst/>
            </a:prstTxWarp>
          </a:bodyPr>
          <a:lstStyle>
            <a:lvl1pPr algn="ctr" eaLnBrk="1">
              <a:defRPr sz="1200" smtClean="0"/>
            </a:lvl1pPr>
          </a:lstStyle>
          <a:p>
            <a:pPr>
              <a:defRPr/>
            </a:pPr>
            <a:fld id="{D2D29D97-882E-4824-90AB-DF4A5C05F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CB9B5C9-04A5-41E9-9D6E-50D40723B15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60649"/>
            <a:ext cx="2952328" cy="1368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40957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defTabSz="40957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anose="020B0604020202020204" pitchFamily="34" charset="0"/>
        </a:defRPr>
      </a:lvl2pPr>
      <a:lvl3pPr algn="l" defTabSz="40957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anose="020B0604020202020204" pitchFamily="34" charset="0"/>
        </a:defRPr>
      </a:lvl3pPr>
      <a:lvl4pPr algn="l" defTabSz="40957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anose="020B0604020202020204" pitchFamily="34" charset="0"/>
        </a:defRPr>
      </a:lvl4pPr>
      <a:lvl5pPr algn="l" defTabSz="409575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anose="020B0604020202020204" pitchFamily="34" charset="0"/>
        </a:defRPr>
      </a:lvl5pPr>
      <a:lvl6pPr marL="457200" algn="l" defTabSz="409575" rtl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itchFamily="34" charset="0"/>
        </a:defRPr>
      </a:lvl6pPr>
      <a:lvl7pPr marL="914400" algn="l" defTabSz="409575" rtl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itchFamily="34" charset="0"/>
        </a:defRPr>
      </a:lvl7pPr>
      <a:lvl8pPr marL="1371600" algn="l" defTabSz="409575" rtl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itchFamily="34" charset="0"/>
        </a:defRPr>
      </a:lvl8pPr>
      <a:lvl9pPr marL="1828800" algn="l" defTabSz="409575" rtl="0" fontAlgn="base" hangingPunct="0">
        <a:spcBef>
          <a:spcPct val="0"/>
        </a:spcBef>
        <a:spcAft>
          <a:spcPct val="0"/>
        </a:spcAft>
        <a:defRPr sz="3200" b="1">
          <a:solidFill>
            <a:srgbClr val="244C5A"/>
          </a:solidFill>
          <a:latin typeface="Arial" pitchFamily="34" charset="0"/>
          <a:cs typeface="Arial" pitchFamily="34" charset="0"/>
          <a:sym typeface="Arial" pitchFamily="34" charset="0"/>
        </a:defRPr>
      </a:lvl9pPr>
    </p:titleStyle>
    <p:bodyStyle>
      <a:lvl1pPr marL="311150" indent="-311150" algn="l" defTabSz="409575" rtl="0" eaLnBrk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338138" indent="-338138" algn="l" defTabSz="409575" rtl="0" eaLnBrk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anose="020B0604020202020204" pitchFamily="34" charset="0"/>
        </a:defRPr>
      </a:lvl2pPr>
      <a:lvl3pPr marL="338138" indent="-338138" algn="l" defTabSz="409575" rtl="0" eaLnBrk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anose="020B0604020202020204" pitchFamily="34" charset="0"/>
        </a:defRPr>
      </a:lvl3pPr>
      <a:lvl4pPr marL="338138" indent="-338138" algn="l" defTabSz="409575" rtl="0" eaLnBrk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anose="020B0604020202020204" pitchFamily="34" charset="0"/>
        </a:defRPr>
      </a:lvl4pPr>
      <a:lvl5pPr marL="338138" indent="-338138" algn="l" defTabSz="409575" rtl="0" eaLnBrk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anose="020B0604020202020204" pitchFamily="34" charset="0"/>
        </a:defRPr>
      </a:lvl5pPr>
      <a:lvl6pPr marL="795338" indent="-338138" algn="l" defTabSz="409575" rtl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itchFamily="34" charset="0"/>
        </a:defRPr>
      </a:lvl6pPr>
      <a:lvl7pPr marL="1252538" indent="-338138" algn="l" defTabSz="409575" rtl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itchFamily="34" charset="0"/>
        </a:defRPr>
      </a:lvl7pPr>
      <a:lvl8pPr marL="1709738" indent="-338138" algn="l" defTabSz="409575" rtl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itchFamily="34" charset="0"/>
        </a:defRPr>
      </a:lvl8pPr>
      <a:lvl9pPr marL="2166938" indent="-338138" algn="l" defTabSz="409575" rtl="0" fontAlgn="base" hangingPunct="0">
        <a:spcBef>
          <a:spcPts val="1800"/>
        </a:spcBef>
        <a:spcAft>
          <a:spcPct val="0"/>
        </a:spcAft>
        <a:buSzPct val="75000"/>
        <a:buChar char="•"/>
        <a:defRPr sz="2400">
          <a:solidFill>
            <a:srgbClr val="000000"/>
          </a:solidFill>
          <a:latin typeface="+mn-lt"/>
          <a:cs typeface="+mn-cs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article39.org.uk/wp-content/uploads/2019/04/ECI-Principles-and-Minimum-Expectations-FINAL-pub-18-April-2019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ippa.goodfellow@scyj.org.uk" TargetMode="External"/><Relationship Id="rId2" Type="http://schemas.openxmlformats.org/officeDocument/2006/relationships/hyperlink" Target="https://www.thegriffinssociety.org/outnumbered-locked-and-overlooked-use-penal-custody-girls-england-wal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yj.org.uk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parliament.uk/writtenevidence/committeeevidence.svc/evidencedocument/justice-committee/children-and-young-people-in-custody/written/106108.pdf" TargetMode="External"/><Relationship Id="rId2" Type="http://schemas.openxmlformats.org/officeDocument/2006/relationships/hyperlink" Target="http://data.parliament.uk/writtenevidence/committeeevidence.svc/evidencedocument/justice-committee/children-and-young-people-in-custody/written/106069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rticle39.org.uk/endchildimprisonme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23529" y="1803400"/>
            <a:ext cx="8352928" cy="2057400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Children and imprisonment: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Youth justice policy context into 2020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92175" y="4067175"/>
            <a:ext cx="7358063" cy="1139825"/>
          </a:xfrm>
        </p:spPr>
        <p:txBody>
          <a:bodyPr/>
          <a:lstStyle/>
          <a:p>
            <a:pPr eaLnBrk="1">
              <a:spcBef>
                <a:spcPct val="0"/>
              </a:spcBef>
              <a:buSzTx/>
            </a:pPr>
            <a:r>
              <a:rPr lang="en-US" altLang="en-US" sz="2800" b="1" dirty="0">
                <a:solidFill>
                  <a:srgbClr val="4F64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Pippa Goodfellow</a:t>
            </a:r>
          </a:p>
          <a:p>
            <a:pPr eaLnBrk="1">
              <a:spcBef>
                <a:spcPct val="0"/>
              </a:spcBef>
              <a:buSzTx/>
            </a:pPr>
            <a:r>
              <a:rPr lang="en-US" altLang="en-US" dirty="0">
                <a:solidFill>
                  <a:srgbClr val="4F646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December 2019</a:t>
            </a:r>
          </a:p>
          <a:p>
            <a:pPr eaLnBrk="1">
              <a:spcBef>
                <a:spcPct val="0"/>
              </a:spcBef>
              <a:buSzTx/>
            </a:pPr>
            <a:endParaRPr lang="en-US" altLang="en-US" dirty="0">
              <a:solidFill>
                <a:srgbClr val="4F6463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dirty="0"/>
              <a:t> </a:t>
            </a:r>
            <a:r>
              <a:rPr lang="en-US" altLang="en-US" dirty="0"/>
              <a:t>End Child Imprisonment Campaign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16E13E2-1EC5-4A44-9873-FF21DC464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1340768"/>
            <a:ext cx="8424863" cy="442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5718" tIns="35718" rIns="35718" bIns="35718" numCol="1" anchor="t" anchorCtr="0" compatLnSpc="1">
            <a:prstTxWarp prst="textNoShape">
              <a:avLst/>
            </a:prstTxWarp>
          </a:bodyPr>
          <a:lstStyle>
            <a:lvl1pPr marL="311150" indent="-311150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defRPr>
            </a:lvl1pPr>
            <a:lvl2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2pPr>
            <a:lvl3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3pPr>
            <a:lvl4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4pPr>
            <a:lvl5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5pPr>
            <a:lvl6pPr marL="7953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6pPr>
            <a:lvl7pPr marL="12525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7pPr>
            <a:lvl8pPr marL="17097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8pPr>
            <a:lvl9pPr marL="21669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9pPr>
          </a:lstStyle>
          <a:p>
            <a:pPr marL="0" indent="0">
              <a:buFontTx/>
              <a:buNone/>
            </a:pPr>
            <a:endParaRPr lang="en-US" altLang="en-US" kern="0" dirty="0"/>
          </a:p>
          <a:p>
            <a:pPr marL="0" indent="0">
              <a:buFontTx/>
              <a:buNone/>
            </a:pPr>
            <a:endParaRPr lang="en-US" altLang="en-US" kern="0" dirty="0"/>
          </a:p>
          <a:p>
            <a:pPr marL="0" indent="0">
              <a:buFontTx/>
              <a:buNone/>
            </a:pPr>
            <a:endParaRPr lang="en-US" altLang="en-US" kern="0" dirty="0"/>
          </a:p>
          <a:p>
            <a:pPr marL="0" indent="0">
              <a:buFontTx/>
              <a:buNone/>
            </a:pPr>
            <a:endParaRPr lang="en-US" altLang="en-US" kern="0" dirty="0"/>
          </a:p>
          <a:p>
            <a:pPr marL="0" indent="0">
              <a:buFontTx/>
              <a:buNone/>
            </a:pPr>
            <a:endParaRPr lang="en-US" altLang="en-US" kern="0" dirty="0"/>
          </a:p>
          <a:p>
            <a:pPr marL="0" indent="0">
              <a:buFontTx/>
              <a:buNone/>
            </a:pPr>
            <a:endParaRPr lang="en-US" altLang="en-US" kern="0" dirty="0"/>
          </a:p>
          <a:p>
            <a:pPr marL="0" indent="0">
              <a:buFontTx/>
              <a:buNone/>
            </a:pPr>
            <a:endParaRPr lang="en-US" altLang="en-US" kern="0" dirty="0"/>
          </a:p>
          <a:p>
            <a:pPr marL="0" indent="0">
              <a:buFontTx/>
              <a:buNone/>
            </a:pPr>
            <a:endParaRPr lang="en-US" altLang="en-US" kern="0" dirty="0"/>
          </a:p>
          <a:p>
            <a:pPr marL="0" indent="0">
              <a:buNone/>
            </a:pPr>
            <a:r>
              <a:rPr lang="en-US" altLang="en-US" kern="0" dirty="0"/>
              <a:t>For more information see: </a:t>
            </a:r>
            <a:r>
              <a:rPr lang="en-US" altLang="en-US" kern="0" dirty="0">
                <a:hlinkClick r:id="rId2"/>
              </a:rPr>
              <a:t>https://article39.org.uk/wp-content/uploads/2019/04/ECI-Principles-and-Minimum-Expectations-FINAL-pub-18-April-2019.pdf</a:t>
            </a:r>
            <a:endParaRPr lang="en-US" altLang="en-US" kern="0" dirty="0"/>
          </a:p>
          <a:p>
            <a:pPr marL="0" indent="0">
              <a:buFontTx/>
              <a:buNone/>
            </a:pPr>
            <a:endParaRPr lang="en-US" altLang="en-US" kern="0" dirty="0"/>
          </a:p>
        </p:txBody>
      </p:sp>
      <p:pic>
        <p:nvPicPr>
          <p:cNvPr id="5" name="Picture 4" descr="A close up of a sofa&#10;&#10;Description automatically generated">
            <a:extLst>
              <a:ext uri="{FF2B5EF4-FFF2-40B4-BE49-F238E27FC236}">
                <a16:creationId xmlns:a16="http://schemas.microsoft.com/office/drawing/2014/main" id="{132D9AAF-D0D6-408C-81E3-AA5713E05C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7"/>
          <a:stretch/>
        </p:blipFill>
        <p:spPr>
          <a:xfrm>
            <a:off x="1691680" y="1322096"/>
            <a:ext cx="4912344" cy="343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44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dirty="0"/>
              <a:t> </a:t>
            </a:r>
            <a:r>
              <a:rPr lang="en-US" altLang="en-US" dirty="0"/>
              <a:t>Contact details and for more info…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914400">
              <a:spcBef>
                <a:spcPct val="0"/>
              </a:spcBef>
              <a:buSzTx/>
              <a:buNone/>
              <a:defRPr/>
            </a:pPr>
            <a:r>
              <a:rPr lang="en-US" altLang="en-US" sz="2400" dirty="0"/>
              <a:t>My research report can be found here:</a:t>
            </a:r>
          </a:p>
          <a:p>
            <a:pPr marL="0" indent="0" algn="ctr" defTabSz="914400">
              <a:spcBef>
                <a:spcPct val="0"/>
              </a:spcBef>
              <a:buSzTx/>
              <a:buNone/>
              <a:defRPr/>
            </a:pPr>
            <a:r>
              <a:rPr lang="en-US" altLang="en-US" sz="2400" i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Outnumbered, locked up and over-looked?</a:t>
            </a:r>
          </a:p>
          <a:p>
            <a:pPr marL="0" indent="0" algn="ctr" defTabSz="914400">
              <a:spcBef>
                <a:spcPct val="0"/>
              </a:spcBef>
              <a:buSzTx/>
              <a:buNone/>
              <a:defRPr/>
            </a:pPr>
            <a:r>
              <a:rPr lang="en-US" altLang="en-US" sz="2400" i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use of penal custody for girls </a:t>
            </a:r>
          </a:p>
          <a:p>
            <a:pPr marL="0" indent="0" algn="ctr" defTabSz="914400">
              <a:spcBef>
                <a:spcPct val="0"/>
              </a:spcBef>
              <a:buSzTx/>
              <a:buNone/>
              <a:defRPr/>
            </a:pPr>
            <a:r>
              <a:rPr lang="en-US" altLang="en-US" sz="2400" i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 England and Wales</a:t>
            </a:r>
            <a:endParaRPr lang="en-US" altLang="en-US" sz="2400" i="1" dirty="0">
              <a:solidFill>
                <a:srgbClr val="0070C0"/>
              </a:solidFill>
            </a:endParaRPr>
          </a:p>
          <a:p>
            <a:pPr marL="0" indent="0" algn="ctr" defTabSz="914400">
              <a:spcBef>
                <a:spcPct val="0"/>
              </a:spcBef>
              <a:buSzTx/>
              <a:buNone/>
              <a:defRPr/>
            </a:pPr>
            <a:endParaRPr lang="en-US" altLang="en-US" sz="2400" i="1" dirty="0"/>
          </a:p>
          <a:p>
            <a:pPr marL="0" indent="0" algn="ctr" defTabSz="914400">
              <a:spcBef>
                <a:spcPct val="0"/>
              </a:spcBef>
              <a:buSzTx/>
              <a:buNone/>
              <a:defRPr/>
            </a:pPr>
            <a:r>
              <a:rPr lang="en-US" altLang="en-US" sz="2400" dirty="0"/>
              <a:t>Please feel free to contact me directly:</a:t>
            </a:r>
            <a:endParaRPr lang="en-US" altLang="en-US" sz="2400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 defTabSz="914400">
              <a:spcBef>
                <a:spcPct val="0"/>
              </a:spcBef>
              <a:buSzTx/>
              <a:buNone/>
              <a:defRPr/>
            </a:pPr>
            <a:r>
              <a:rPr lang="en-US" altLang="en-US" sz="2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pippa.goodfellow@scyj.org.uk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marL="0" indent="0" algn="ctr" defTabSz="914400">
              <a:spcBef>
                <a:spcPct val="0"/>
              </a:spcBef>
              <a:buSzTx/>
              <a:buNone/>
              <a:defRPr/>
            </a:pPr>
            <a:r>
              <a:rPr lang="en-US" altLang="en-US" sz="2400" dirty="0"/>
              <a:t>@pgoodfellow_</a:t>
            </a:r>
          </a:p>
          <a:p>
            <a:pPr marL="0" indent="0" algn="ctr" defTabSz="914400">
              <a:spcBef>
                <a:spcPct val="0"/>
              </a:spcBef>
              <a:buSzTx/>
              <a:buNone/>
              <a:defRPr/>
            </a:pPr>
            <a:endParaRPr lang="en-US" altLang="en-US" sz="2400" dirty="0"/>
          </a:p>
          <a:p>
            <a:pPr marL="0" indent="0" algn="ctr" defTabSz="914400">
              <a:spcBef>
                <a:spcPct val="0"/>
              </a:spcBef>
              <a:buSzTx/>
              <a:buNone/>
              <a:defRPr/>
            </a:pPr>
            <a:r>
              <a:rPr lang="en-US" altLang="en-US" sz="2400" dirty="0"/>
              <a:t>For more information about the SCYJ: </a:t>
            </a:r>
          </a:p>
          <a:p>
            <a:pPr marL="0" indent="0" algn="ctr" defTabSz="914400">
              <a:spcBef>
                <a:spcPct val="0"/>
              </a:spcBef>
              <a:buSzTx/>
              <a:buNone/>
              <a:defRPr/>
            </a:pPr>
            <a:r>
              <a:rPr lang="en-US" altLang="en-US" sz="24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http://scyj.org.uk/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marL="0" indent="0" algn="ctr" defTabSz="914400">
              <a:spcBef>
                <a:spcPct val="0"/>
              </a:spcBef>
              <a:buSzTx/>
              <a:buNone/>
              <a:defRPr/>
            </a:pPr>
            <a:r>
              <a:rPr lang="en-US" altLang="en-US" sz="2400" dirty="0"/>
              <a:t>@thescyj</a:t>
            </a:r>
          </a:p>
          <a:p>
            <a:pPr marL="0" indent="0" algn="ctr" defTabSz="914400">
              <a:spcBef>
                <a:spcPct val="0"/>
              </a:spcBef>
              <a:buSzTx/>
              <a:buNone/>
              <a:defRPr/>
            </a:pPr>
            <a:endParaRPr lang="en-US" altLang="en-US" dirty="0"/>
          </a:p>
          <a:p>
            <a:pPr marL="0" lvl="0" indent="0" defTabSz="914400">
              <a:spcBef>
                <a:spcPct val="0"/>
              </a:spcBef>
              <a:buSzTx/>
              <a:buNone/>
              <a:defRPr/>
            </a:pPr>
            <a:endParaRPr lang="en-GB" b="1" kern="1200" dirty="0">
              <a:solidFill>
                <a:schemeClr val="tx1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29668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sz="2800" dirty="0"/>
              <a:t> </a:t>
            </a:r>
            <a:r>
              <a:rPr lang="en-US" dirty="0"/>
              <a:t>Standing Committee for Youth Justice (SCYJ)</a:t>
            </a:r>
            <a:endParaRPr lang="en-US" altLang="en-US" sz="28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475" y="1528093"/>
            <a:ext cx="8424863" cy="4421187"/>
          </a:xfrm>
        </p:spPr>
        <p:txBody>
          <a:bodyPr/>
          <a:lstStyle/>
          <a:p>
            <a:pPr marL="342900" lvl="0" indent="-34290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GB" kern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 alliance of 60 non-profit organisations working to improve the youth justice system and in England and Wales.</a:t>
            </a:r>
          </a:p>
          <a:p>
            <a:pPr marL="342900" lvl="0" indent="-34290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endParaRPr lang="en-GB" kern="1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GB" kern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 pool the expertise of our members to address issues surrounding children in trouble with the law. </a:t>
            </a:r>
          </a:p>
          <a:p>
            <a:pPr marL="342900" lvl="0" indent="-34290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endParaRPr lang="en-GB" kern="1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GB" kern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Our work focuses on all aspects of the youth justice system and how to address issues affecting children in trouble with the law.</a:t>
            </a:r>
          </a:p>
          <a:p>
            <a:pPr marL="342900" lvl="0" indent="-34290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endParaRPr lang="en-GB" kern="1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defTabSz="457200" eaLnBrk="1" fontAlgn="auto" hangingPunct="1"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  <a:defRPr/>
            </a:pPr>
            <a:r>
              <a:rPr lang="en-GB" kern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 advocate a </a:t>
            </a:r>
            <a:r>
              <a:rPr lang="en-GB" b="1" kern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child-focused</a:t>
            </a:r>
            <a:r>
              <a:rPr lang="en-GB" kern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youth justice system that </a:t>
            </a:r>
            <a:r>
              <a:rPr lang="en-GB" b="1" kern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promotes the welfare and rights </a:t>
            </a:r>
            <a:r>
              <a:rPr lang="en-GB" kern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 children in trouble with the law, addresses the </a:t>
            </a:r>
            <a:r>
              <a:rPr lang="en-GB" b="1" kern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underlying causes of offending </a:t>
            </a:r>
            <a:r>
              <a:rPr lang="en-GB" kern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b="1" kern="1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promotes positive long-term outcomes.</a:t>
            </a:r>
          </a:p>
          <a:p>
            <a:pPr marL="242888" indent="0" eaLnBrk="1">
              <a:buNone/>
            </a:pPr>
            <a:endParaRPr lang="en-US" altLang="en-US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A2DED6AA-E7C5-4495-8726-F8C1BE652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1690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400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sz="2800" dirty="0"/>
              <a:t> </a:t>
            </a:r>
            <a:r>
              <a:rPr lang="en-US" dirty="0"/>
              <a:t>Standing Committee for Youth Justice (SCYJ)</a:t>
            </a:r>
            <a:endParaRPr lang="en-US" altLang="en-US" sz="28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9568" y="1412776"/>
            <a:ext cx="8424863" cy="4421187"/>
          </a:xfrm>
        </p:spPr>
        <p:txBody>
          <a:bodyPr/>
          <a:lstStyle/>
          <a:p>
            <a:pPr lvl="0"/>
            <a:r>
              <a:rPr lang="en-GB" b="1" dirty="0"/>
              <a:t>Changing the narrative about why young people offend – </a:t>
            </a:r>
            <a:r>
              <a:rPr lang="en-GB" dirty="0"/>
              <a:t>promoting widespread understanding about the underlying causes of offending behaviour and developing solutions collaboratively</a:t>
            </a:r>
          </a:p>
          <a:p>
            <a:pPr lvl="0"/>
            <a:r>
              <a:rPr lang="en-GB" b="1" dirty="0"/>
              <a:t>Advocating for responses that treat children as children first and foremost</a:t>
            </a:r>
            <a:r>
              <a:rPr lang="en-GB" dirty="0"/>
              <a:t> – a distinct, child-focused system that upholds rights and promotes wellbeing</a:t>
            </a:r>
          </a:p>
          <a:p>
            <a:pPr lvl="0"/>
            <a:r>
              <a:rPr lang="en-GB" b="1" dirty="0"/>
              <a:t>Promoting a focus on constructive approaches and positive outcomes – </a:t>
            </a:r>
            <a:r>
              <a:rPr lang="en-GB" dirty="0"/>
              <a:t>enabling young people to play to their strengths, move on and flourish</a:t>
            </a:r>
          </a:p>
          <a:p>
            <a:pPr lvl="0"/>
            <a:r>
              <a:rPr lang="en-GB" b="1" dirty="0"/>
              <a:t>Involving young people </a:t>
            </a:r>
            <a:r>
              <a:rPr lang="en-GB" dirty="0"/>
              <a:t>– empowering young people to participate in decision-making about issues affecting their lives, valuing their perspective and expertise</a:t>
            </a:r>
          </a:p>
          <a:p>
            <a:r>
              <a:rPr lang="en-GB" b="1" dirty="0"/>
              <a:t>Reducing criminalisation and imprisonment of children</a:t>
            </a:r>
            <a:r>
              <a:rPr lang="en-GB" dirty="0"/>
              <a:t> – promoting maximum diversion from the criminal justice system and opposing measures that are ‘net-widening’</a:t>
            </a:r>
          </a:p>
          <a:p>
            <a:endParaRPr lang="en-GB" dirty="0"/>
          </a:p>
          <a:p>
            <a:pPr marL="242888" indent="0" eaLnBrk="1">
              <a:buNone/>
            </a:pPr>
            <a:endParaRPr lang="en-US" altLang="en-US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A2DED6AA-E7C5-4495-8726-F8C1BE652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1690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852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sz="2800" dirty="0"/>
              <a:t>Recent trends in the use of child custody</a:t>
            </a:r>
            <a:endParaRPr lang="en-US" altLang="en-US" sz="28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buSzTx/>
              <a:buNone/>
              <a:defRPr/>
            </a:pPr>
            <a:endParaRPr lang="en-GB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Helvetica Light" charset="0"/>
            </a:endParaRPr>
          </a:p>
          <a:p>
            <a:pPr marL="541338" indent="-298450" eaLnBrk="1"/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2948D1-8F25-4ED8-95C0-0A7DC126349C}"/>
              </a:ext>
            </a:extLst>
          </p:cNvPr>
          <p:cNvSpPr/>
          <p:nvPr/>
        </p:nvSpPr>
        <p:spPr>
          <a:xfrm>
            <a:off x="107505" y="1196752"/>
            <a:ext cx="876503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Arial" panose="020B0604020202020204" pitchFamily="34" charset="0"/>
              </a:rPr>
              <a:t>The 1990s to mid-2000s was a period in which the criminalisation and incarceration of children grew significantly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endParaRPr lang="en-GB" sz="1800" dirty="0"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  <a:sym typeface="Arial" panose="020B0604020202020204" pitchFamily="34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rPr>
              <a:t>The period since 2007 has seen a sharp reversal of these trends</a:t>
            </a: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endParaRPr lang="en-GB" sz="1800" kern="0" dirty="0">
              <a:latin typeface="Calibri" panose="020F0502020204030204" pitchFamily="34" charset="0"/>
              <a:ea typeface="+mn-ea"/>
              <a:cs typeface="Calibri" panose="020F0502020204030204" pitchFamily="34" charset="0"/>
              <a:sym typeface="Arial" panose="020B0604020202020204" pitchFamily="34" charset="0"/>
            </a:endParaRPr>
          </a:p>
          <a:p>
            <a:pPr marL="285750" lvl="0" indent="-285750" defTabSz="914400">
              <a:buFont typeface="Arial" panose="020B0604020202020204" pitchFamily="34" charset="0"/>
              <a:buChar char="•"/>
              <a:defRPr/>
            </a:pPr>
            <a:r>
              <a:rPr lang="en-GB" sz="1800" kern="0" dirty="0"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rPr>
              <a:t>Limited research (Allen, 2011; Bateman, 2012) has sought to explain the fall in the use of custody since 2007</a:t>
            </a:r>
          </a:p>
          <a:p>
            <a:pPr marL="311150" lvl="0" indent="-311150">
              <a:spcBef>
                <a:spcPts val="1800"/>
              </a:spcBef>
              <a:buSzPct val="75000"/>
              <a:buFontTx/>
              <a:buChar char="•"/>
            </a:pPr>
            <a:r>
              <a:rPr lang="en-GB" sz="1800" b="1" kern="0" dirty="0"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rPr>
              <a:t>Subtle convergence of a range of dynamics</a:t>
            </a:r>
            <a:r>
              <a:rPr lang="en-GB" sz="1800" kern="0" dirty="0"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rPr>
              <a:t>, rather than as a result of an intentional or explicit policy objective of central government </a:t>
            </a:r>
          </a:p>
          <a:p>
            <a:pPr marL="311150" lvl="0" indent="-311150">
              <a:spcBef>
                <a:spcPts val="1800"/>
              </a:spcBef>
              <a:buSzPct val="75000"/>
              <a:buFontTx/>
              <a:buChar char="•"/>
            </a:pPr>
            <a:r>
              <a:rPr lang="en-GB" sz="1800" b="1" kern="0" dirty="0"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rPr>
              <a:t>Increased diversion from court </a:t>
            </a:r>
            <a:r>
              <a:rPr lang="en-GB" sz="1800" kern="0" dirty="0"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rPr>
              <a:t>critical to reducing throughput of children into custody, with </a:t>
            </a:r>
            <a:r>
              <a:rPr lang="en-GB" sz="1800" b="1" kern="0" dirty="0"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rPr>
              <a:t>‘more tolerant’ decisions being taken at courts </a:t>
            </a:r>
            <a:r>
              <a:rPr lang="en-GB" sz="1800" kern="0" dirty="0"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rPr>
              <a:t>in the context of a depoliticization of youth crime </a:t>
            </a:r>
          </a:p>
          <a:p>
            <a:pPr marL="311150" lvl="0" indent="-311150">
              <a:spcBef>
                <a:spcPts val="1800"/>
              </a:spcBef>
              <a:buSzPct val="75000"/>
              <a:buFontTx/>
              <a:buChar char="•"/>
            </a:pPr>
            <a:r>
              <a:rPr lang="en-GB" sz="1800" b="1" kern="0" dirty="0"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rPr>
              <a:t>A ‘non-punitive turn’ </a:t>
            </a:r>
            <a:r>
              <a:rPr lang="en-GB" sz="1800" kern="0" dirty="0"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rPr>
              <a:t>enabled these changes to unfold, as Allen (2011, p.25) concludes </a:t>
            </a:r>
            <a:r>
              <a:rPr lang="en-GB" sz="1800" i="1" kern="0" dirty="0"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rPr>
              <a:t>“if the changes have not been directly stimulated by political leadership nor 			have they been impeded.”</a:t>
            </a:r>
          </a:p>
          <a:p>
            <a:pPr lvl="0">
              <a:defRPr/>
            </a:pPr>
            <a:endParaRPr lang="en-GB" sz="18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63776" lvl="0" indent="-263776">
              <a:buFont typeface="Arial" panose="020B0604020202020204" pitchFamily="34" charset="0"/>
              <a:buChar char="•"/>
              <a:defRPr/>
            </a:pPr>
            <a:endParaRPr lang="en-GB" sz="18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18125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sz="2800" dirty="0"/>
              <a:t> The recent policy context</a:t>
            </a:r>
            <a:endParaRPr lang="en-US" altLang="en-US" sz="28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buSzTx/>
              <a:buNone/>
              <a:defRPr/>
            </a:pPr>
            <a:endParaRPr lang="en-GB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Helvetica Light" charset="0"/>
            </a:endParaRPr>
          </a:p>
          <a:p>
            <a:pPr marL="541338" indent="-298450" eaLnBrk="1"/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2948D1-8F25-4ED8-95C0-0A7DC126349C}"/>
              </a:ext>
            </a:extLst>
          </p:cNvPr>
          <p:cNvSpPr/>
          <p:nvPr/>
        </p:nvSpPr>
        <p:spPr>
          <a:xfrm>
            <a:off x="358775" y="1305342"/>
            <a:ext cx="851376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776" lvl="0" indent="-263776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Carlile Inquiry Report (2014)</a:t>
            </a:r>
          </a:p>
          <a:p>
            <a:pPr marL="263776" indent="-263776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Lord Laming Review -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reducing the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criminalisation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of looked after children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(2016)</a:t>
            </a:r>
            <a:endParaRPr lang="en-GB" sz="18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63776" lvl="0" indent="-263776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Charlie Taylor’s Review of the Youth Justice System (2017)</a:t>
            </a:r>
          </a:p>
          <a:p>
            <a:pPr marL="263776" lvl="0" indent="-263776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Lammy Review -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BAME individuals in the criminal justice system (2017)</a:t>
            </a:r>
          </a:p>
          <a:p>
            <a:pPr lvl="0">
              <a:defRPr/>
            </a:pPr>
            <a:endParaRPr lang="en-GB" sz="18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US" sz="18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These reviews included recommendations for extensive changes to youth justice and the wider criminal justice system - </a:t>
            </a:r>
            <a:r>
              <a:rPr lang="en-US" sz="1800" b="1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on the face of it provide a rationale for significant and radical reform. </a:t>
            </a:r>
          </a:p>
          <a:p>
            <a:pPr lvl="0">
              <a:defRPr/>
            </a:pPr>
            <a:endParaRPr lang="en-US" sz="18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Justice Select Committee Inquiry into children and young people in custody announced in 2019:</a:t>
            </a:r>
          </a:p>
          <a:p>
            <a:pPr marL="285750" indent="-285750">
              <a:buFontTx/>
              <a:buChar char="-"/>
              <a:defRPr/>
            </a:pPr>
            <a:r>
              <a:rPr lang="en-GB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SCYJ submission</a:t>
            </a:r>
            <a:endParaRPr lang="en-GB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en-GB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 submission about girls</a:t>
            </a:r>
            <a:endParaRPr lang="en-GB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18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63776" lvl="0" indent="-263776">
              <a:buFont typeface="Arial" panose="020B0604020202020204" pitchFamily="34" charset="0"/>
              <a:buChar char="•"/>
              <a:defRPr/>
            </a:pPr>
            <a:endParaRPr lang="en-GB" sz="18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518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sz="2800" dirty="0"/>
              <a:t> The state of youth custody</a:t>
            </a:r>
            <a:endParaRPr lang="en-US" altLang="en-US" sz="28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buSzTx/>
              <a:buNone/>
              <a:defRPr/>
            </a:pPr>
            <a:endParaRPr lang="en-GB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Helvetica Light" charset="0"/>
            </a:endParaRPr>
          </a:p>
          <a:p>
            <a:pPr marL="541338" indent="-298450" eaLnBrk="1"/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2948D1-8F25-4ED8-95C0-0A7DC126349C}"/>
              </a:ext>
            </a:extLst>
          </p:cNvPr>
          <p:cNvSpPr/>
          <p:nvPr/>
        </p:nvSpPr>
        <p:spPr>
          <a:xfrm>
            <a:off x="179513" y="1124744"/>
            <a:ext cx="869302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776" lvl="0" indent="-263776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BBC Panorama </a:t>
            </a:r>
            <a:r>
              <a:rPr lang="en-US" sz="1800" dirty="0" err="1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programme</a:t>
            </a:r>
            <a:r>
              <a:rPr lang="en-US" sz="18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aired in January 2015 - Medway STC</a:t>
            </a:r>
          </a:p>
          <a:p>
            <a:pPr lvl="0">
              <a:defRPr/>
            </a:pPr>
            <a:endParaRPr lang="en-US" sz="18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63776" lvl="0" indent="-263776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Chief Inspector of Prisons concluded in 2017: </a:t>
            </a:r>
          </a:p>
          <a:p>
            <a:pPr marL="263776" lvl="0" indent="-263776">
              <a:buFont typeface="Arial" panose="020B0604020202020204" pitchFamily="34" charset="0"/>
              <a:buChar char="•"/>
              <a:defRPr/>
            </a:pPr>
            <a:endParaRPr lang="en-US" sz="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“there was not a single establishment that we inspected in England and Wales in which it was safe to hold children and young people” </a:t>
            </a:r>
          </a:p>
          <a:p>
            <a:pPr lvl="0">
              <a:defRPr/>
            </a:pPr>
            <a:endParaRPr lang="en-US" sz="1800" i="1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US" sz="1800" i="1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“dangerous, counter-productive and will inevitably end in tragedy unless urgent corrective action is taken”</a:t>
            </a:r>
          </a:p>
          <a:p>
            <a:pPr lvl="0">
              <a:defRPr/>
            </a:pPr>
            <a:endParaRPr lang="en-US" sz="1800" i="1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63776" lvl="0" indent="-263776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Serious Case Review into Medway STC (2019) systemic failures in keeping children safe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Youth Custody Improvement Board (2017)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Independent Inquiry into Child Sexual Abuse - </a:t>
            </a:r>
            <a:r>
              <a:rPr lang="en-GB" sz="1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Sexual abuse of children in custodial institutions: 2009–2017 (2019)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Urgent Notification – Feltham YOI (2019)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Youth Custody Safeguarding Review (2019)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Medway STC inspection (2019)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HMIP inspection into separation (forthcoming)</a:t>
            </a:r>
          </a:p>
          <a:p>
            <a:pPr lvl="0">
              <a:defRPr/>
            </a:pPr>
            <a:endParaRPr lang="en-US" sz="18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63776" lvl="0" indent="-263776">
              <a:buFont typeface="Arial" panose="020B0604020202020204" pitchFamily="34" charset="0"/>
              <a:buChar char="•"/>
              <a:defRPr/>
            </a:pPr>
            <a:endParaRPr lang="en-GB" sz="18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6714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dirty="0"/>
              <a:t> </a:t>
            </a:r>
            <a:r>
              <a:rPr lang="en-US" altLang="en-US" dirty="0"/>
              <a:t>Custody as a last resort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16E13E2-1EC5-4A44-9873-FF21DC464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1" y="1556792"/>
            <a:ext cx="8424863" cy="442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5718" tIns="35718" rIns="35718" bIns="35718" numCol="1" anchor="t" anchorCtr="0" compatLnSpc="1">
            <a:prstTxWarp prst="textNoShape">
              <a:avLst/>
            </a:prstTxWarp>
          </a:bodyPr>
          <a:lstStyle>
            <a:lvl1pPr marL="311150" indent="-311150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defRPr>
            </a:lvl1pPr>
            <a:lvl2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2pPr>
            <a:lvl3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3pPr>
            <a:lvl4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4pPr>
            <a:lvl5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5pPr>
            <a:lvl6pPr marL="7953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6pPr>
            <a:lvl7pPr marL="12525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7pPr>
            <a:lvl8pPr marL="17097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8pPr>
            <a:lvl9pPr marL="21669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9pPr>
          </a:lstStyle>
          <a:p>
            <a:r>
              <a:rPr lang="en-GB" b="1" kern="0" dirty="0"/>
              <a:t>Custody must only be used as a last resort, for the shortest possible period of time, reserved for the most severe cases where it is required for public protection. </a:t>
            </a:r>
          </a:p>
          <a:p>
            <a:r>
              <a:rPr lang="en-GB" kern="0" dirty="0"/>
              <a:t>The UN recommends that no child under the age of 16 should be sent to custody. </a:t>
            </a:r>
          </a:p>
          <a:p>
            <a:r>
              <a:rPr lang="en-GB" kern="0" dirty="0"/>
              <a:t>The number and proportion of children in custody who are on remand is increasing, and almost two thirds of children on custodial remand go on to be acquitted or given a community sentence. </a:t>
            </a:r>
          </a:p>
          <a:p>
            <a:r>
              <a:rPr lang="en-GB" kern="0" dirty="0"/>
              <a:t>Too many children are still being sentenced or remanded to custody.</a:t>
            </a:r>
          </a:p>
          <a:p>
            <a:r>
              <a:rPr lang="en-GB" kern="0" dirty="0"/>
              <a:t>The reduction in numbers has been driven primarily through the reduction of white children.</a:t>
            </a:r>
          </a:p>
          <a:p>
            <a:endParaRPr lang="en-GB" kern="0" dirty="0"/>
          </a:p>
          <a:p>
            <a:pPr marL="0" indent="0">
              <a:buFontTx/>
              <a:buNone/>
            </a:pP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3471474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altLang="en-US" dirty="0"/>
              <a:t>Into 2020…</a:t>
            </a:r>
            <a:endParaRPr lang="en-US" alt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16E13E2-1EC5-4A44-9873-FF21DC464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4744"/>
            <a:ext cx="9143999" cy="442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5718" tIns="35718" rIns="35718" bIns="35718" numCol="1" anchor="t" anchorCtr="0" compatLnSpc="1">
            <a:prstTxWarp prst="textNoShape">
              <a:avLst/>
            </a:prstTxWarp>
          </a:bodyPr>
          <a:lstStyle>
            <a:lvl1pPr marL="311150" indent="-311150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defRPr>
            </a:lvl1pPr>
            <a:lvl2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2pPr>
            <a:lvl3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3pPr>
            <a:lvl4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4pPr>
            <a:lvl5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5pPr>
            <a:lvl6pPr marL="7953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6pPr>
            <a:lvl7pPr marL="12525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7pPr>
            <a:lvl8pPr marL="17097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8pPr>
            <a:lvl9pPr marL="21669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9pPr>
          </a:lstStyle>
          <a:p>
            <a:r>
              <a:rPr lang="en-GB" kern="0" dirty="0"/>
              <a:t>What is the status of recommendations in various reports?</a:t>
            </a:r>
          </a:p>
          <a:p>
            <a:r>
              <a:rPr lang="en-GB" kern="0" dirty="0"/>
              <a:t>Justice Select Committee Inquiry into youth custody – opportunity to influence</a:t>
            </a:r>
          </a:p>
          <a:p>
            <a:r>
              <a:rPr lang="en-GB" kern="0" dirty="0"/>
              <a:t>3 years in February since the Youth Custody Improvement Board and Charlie Taylor’s review</a:t>
            </a:r>
          </a:p>
          <a:p>
            <a:r>
              <a:rPr lang="en-GB" dirty="0"/>
              <a:t>Closure of Medway Secure Training Centre – March 2020</a:t>
            </a:r>
          </a:p>
          <a:p>
            <a:r>
              <a:rPr lang="en-GB" kern="0" dirty="0"/>
              <a:t>Development of the first Secure School</a:t>
            </a:r>
          </a:p>
          <a:p>
            <a:r>
              <a:rPr lang="en-GB" kern="0" dirty="0"/>
              <a:t>More punitive measures risk reversing progress in reducing levels of custody</a:t>
            </a:r>
          </a:p>
          <a:p>
            <a:pPr marL="0" indent="0">
              <a:buNone/>
            </a:pPr>
            <a:r>
              <a:rPr lang="en-GB" kern="0" dirty="0"/>
              <a:t>SCYJ will be working on:</a:t>
            </a:r>
          </a:p>
          <a:p>
            <a:r>
              <a:rPr lang="en-GB" kern="0" dirty="0"/>
              <a:t>Ensuring custody is the last resort for children in England and Wales</a:t>
            </a:r>
          </a:p>
          <a:p>
            <a:r>
              <a:rPr lang="en-GB" kern="0" dirty="0"/>
              <a:t>End Child Imprisonment Campaign</a:t>
            </a:r>
          </a:p>
          <a:p>
            <a:r>
              <a:rPr lang="en-GB" dirty="0"/>
              <a:t>BAME Overrepresentation in Youth Justice working party (Justice)</a:t>
            </a:r>
            <a:endParaRPr lang="en-GB" kern="0" dirty="0"/>
          </a:p>
          <a:p>
            <a:endParaRPr lang="en-GB" kern="0" dirty="0"/>
          </a:p>
          <a:p>
            <a:endParaRPr lang="en-GB" kern="0" dirty="0"/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717198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GB" dirty="0"/>
              <a:t> </a:t>
            </a:r>
            <a:r>
              <a:rPr lang="en-US" altLang="en-US" dirty="0"/>
              <a:t>End Child Imprisonment Campaign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16E13E2-1EC5-4A44-9873-FF21DC464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196752"/>
            <a:ext cx="9036496" cy="5458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5718" tIns="35718" rIns="35718" bIns="35718" numCol="1" anchor="t" anchorCtr="0" compatLnSpc="1">
            <a:prstTxWarp prst="textNoShape">
              <a:avLst/>
            </a:prstTxWarp>
          </a:bodyPr>
          <a:lstStyle>
            <a:lvl1pPr marL="311150" indent="-311150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Arial" panose="020B0604020202020204" pitchFamily="34" charset="0"/>
              </a:defRPr>
            </a:lvl1pPr>
            <a:lvl2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2pPr>
            <a:lvl3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3pPr>
            <a:lvl4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4pPr>
            <a:lvl5pPr marL="338138" indent="-338138" algn="l" defTabSz="409575" rtl="0" eaLnBrk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1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 panose="020B0604020202020204" pitchFamily="34" charset="0"/>
              </a:defRPr>
            </a:lvl5pPr>
            <a:lvl6pPr marL="7953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6pPr>
            <a:lvl7pPr marL="12525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7pPr>
            <a:lvl8pPr marL="17097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8pPr>
            <a:lvl9pPr marL="2166938" indent="-338138" algn="l" defTabSz="409575" rtl="0" fontAlgn="base" hangingPunct="0">
              <a:spcBef>
                <a:spcPts val="1800"/>
              </a:spcBef>
              <a:spcAft>
                <a:spcPct val="0"/>
              </a:spcAft>
              <a:buSzPct val="75000"/>
              <a:buChar char="•"/>
              <a:defRPr sz="2400">
                <a:solidFill>
                  <a:srgbClr val="000000"/>
                </a:solidFill>
                <a:latin typeface="+mn-lt"/>
                <a:cs typeface="+mn-cs"/>
                <a:sym typeface="Arial" pitchFamily="34" charset="0"/>
              </a:defRPr>
            </a:lvl9pPr>
          </a:lstStyle>
          <a:p>
            <a:pPr marL="0" indent="0">
              <a:buNone/>
            </a:pPr>
            <a:r>
              <a:rPr lang="en-US" dirty="0"/>
              <a:t>Campaign run by a steering group of Article 39, the Centre for Crime and Justice Studies, Howard League for Penal Reform, INQUEST, Just for Kids Law, the NAYJ , the SCYJ and several leading children’s rights and youth justice campaigners. The campaign aims to:</a:t>
            </a:r>
          </a:p>
          <a:p>
            <a:r>
              <a:rPr lang="en-US" dirty="0"/>
              <a:t>Press for the closure of England’s child prisons and raise awareness of the harms of child imprisonment.</a:t>
            </a:r>
          </a:p>
          <a:p>
            <a:r>
              <a:rPr lang="en-US" dirty="0"/>
              <a:t>Propose a child welfare-based and human rights compliant secure model for the small number of children who cannot be safely looked after and supported in the community.</a:t>
            </a:r>
          </a:p>
          <a:p>
            <a:r>
              <a:rPr lang="en-US" dirty="0"/>
              <a:t>Push for responsibility for detained children to be moved out of the government department that deals with adult imprisonment. At a local level, responsibility for the care and support of detained children must lie with children’s social care services.</a:t>
            </a:r>
          </a:p>
          <a:p>
            <a:r>
              <a:rPr lang="en-US" dirty="0"/>
              <a:t>Seek changes to law and practice so that deprivation of liberty is an absolute measure of last resort, leading to substantially fewer children being detained.</a:t>
            </a:r>
          </a:p>
          <a:p>
            <a:r>
              <a:rPr lang="en-US" dirty="0"/>
              <a:t>Remove punishment and deterrence as reasons for locking up children.</a:t>
            </a:r>
          </a:p>
          <a:p>
            <a:r>
              <a:rPr lang="en-US" dirty="0"/>
              <a:t>More information here: </a:t>
            </a:r>
            <a:r>
              <a:rPr lang="en-US" altLang="en-US" kern="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https://article39.org.uk/endchildimprisonment/</a:t>
            </a:r>
            <a:endParaRPr lang="en-US" altLang="en-US" kern="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096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blurRad="25400" dist="12700" dir="5400000" algn="ctr" rotWithShape="0">
            <a:srgbClr val="000000">
              <a:alpha val="50000"/>
            </a:srgbClr>
          </a:outerShdw>
        </a:effectLst>
      </a:spPr>
      <a:bodyPr vert="horz" wrap="square" lIns="35718" tIns="35718" rIns="35718" bIns="35718" numCol="1" anchor="ctr" anchorCtr="0" compatLnSpc="1">
        <a:prstTxWarp prst="textNoShape">
          <a:avLst/>
        </a:prstTxWarp>
        <a:spAutoFit/>
      </a:bodyPr>
      <a:lstStyle>
        <a:defPPr marL="0" marR="0" indent="0" algn="ctr" defTabSz="409575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blurRad="25400" dist="12700" dir="5400000" algn="ctr" rotWithShape="0">
            <a:srgbClr val="000000">
              <a:alpha val="50000"/>
            </a:srgbClr>
          </a:outerShdw>
        </a:effectLst>
      </a:spPr>
      <a:bodyPr vert="horz" wrap="square" lIns="35718" tIns="35718" rIns="35718" bIns="35718" numCol="1" anchor="ctr" anchorCtr="0" compatLnSpc="1">
        <a:prstTxWarp prst="textNoShape">
          <a:avLst/>
        </a:prstTxWarp>
        <a:spAutoFit/>
      </a:bodyPr>
      <a:lstStyle>
        <a:defPPr marL="0" marR="0" indent="0" algn="ctr" defTabSz="409575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White - Title &amp; Subtitl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White - Title &amp; Sub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blurRad="25400" dist="12700" dir="5400000" algn="ctr" rotWithShape="0">
            <a:srgbClr val="000000">
              <a:alpha val="50000"/>
            </a:srgbClr>
          </a:outerShdw>
        </a:effectLst>
      </a:spPr>
      <a:bodyPr vert="horz" wrap="square" lIns="35718" tIns="35718" rIns="35718" bIns="35718" numCol="1" anchor="ctr" anchorCtr="0" compatLnSpc="1">
        <a:prstTxWarp prst="textNoShape">
          <a:avLst/>
        </a:prstTxWarp>
        <a:spAutoFit/>
      </a:bodyPr>
      <a:lstStyle>
        <a:defPPr marL="0" marR="0" indent="0" algn="ctr" defTabSz="409575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blurRad="25400" dist="12700" dir="5400000" algn="ctr" rotWithShape="0">
            <a:srgbClr val="000000">
              <a:alpha val="50000"/>
            </a:srgbClr>
          </a:outerShdw>
        </a:effectLst>
      </a:spPr>
      <a:bodyPr vert="horz" wrap="square" lIns="35718" tIns="35718" rIns="35718" bIns="35718" numCol="1" anchor="ctr" anchorCtr="0" compatLnSpc="1">
        <a:prstTxWarp prst="textNoShape">
          <a:avLst/>
        </a:prstTxWarp>
        <a:spAutoFit/>
      </a:bodyPr>
      <a:lstStyle>
        <a:defPPr marL="0" marR="0" indent="0" algn="ctr" defTabSz="409575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5607</TotalTime>
  <Words>1258</Words>
  <Application>Microsoft Office PowerPoint</Application>
  <PresentationFormat>On-screen Show (4:3)</PresentationFormat>
  <Paragraphs>111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Helvetica Light</vt:lpstr>
      <vt:lpstr>Helvetica Neue</vt:lpstr>
      <vt:lpstr>White</vt:lpstr>
      <vt:lpstr>White - Title &amp; Subtitle</vt:lpstr>
      <vt:lpstr>Children and imprisonment:  Youth justice policy context into 2020 </vt:lpstr>
      <vt:lpstr> Standing Committee for Youth Justice (SCYJ)</vt:lpstr>
      <vt:lpstr> Standing Committee for Youth Justice (SCYJ)</vt:lpstr>
      <vt:lpstr>Recent trends in the use of child custody</vt:lpstr>
      <vt:lpstr> The recent policy context</vt:lpstr>
      <vt:lpstr> The state of youth custody</vt:lpstr>
      <vt:lpstr> Custody as a last resort</vt:lpstr>
      <vt:lpstr>Into 2020…</vt:lpstr>
      <vt:lpstr> End Child Imprisonment Campaign</vt:lpstr>
      <vt:lpstr> End Child Imprisonment Campaign</vt:lpstr>
      <vt:lpstr> Contact details and for more info…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Lucie Shuker</dc:creator>
  <cp:lastModifiedBy>Pippa Goodfellow</cp:lastModifiedBy>
  <cp:revision>32</cp:revision>
  <dcterms:modified xsi:type="dcterms:W3CDTF">2019-12-19T15:31:41Z</dcterms:modified>
</cp:coreProperties>
</file>